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9" r:id="rId22"/>
    <p:sldId id="276" r:id="rId23"/>
    <p:sldId id="280" r:id="rId24"/>
    <p:sldId id="281" r:id="rId25"/>
    <p:sldId id="282" r:id="rId26"/>
    <p:sldId id="283" r:id="rId27"/>
    <p:sldId id="284" r:id="rId28"/>
    <p:sldId id="285" r:id="rId29"/>
    <p:sldId id="286" r:id="rId30"/>
    <p:sldId id="287" r:id="rId31"/>
    <p:sldId id="277" r:id="rId32"/>
    <p:sldId id="278"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5" autoAdjust="0"/>
    <p:restoredTop sz="94660"/>
  </p:normalViewPr>
  <p:slideViewPr>
    <p:cSldViewPr>
      <p:cViewPr varScale="1">
        <p:scale>
          <a:sx n="39" d="100"/>
          <a:sy n="3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ED4632-C410-4FCA-804E-C59D0A3CB2E0}"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2567719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D4632-C410-4FCA-804E-C59D0A3CB2E0}"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194245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D4632-C410-4FCA-804E-C59D0A3CB2E0}"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231133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D4632-C410-4FCA-804E-C59D0A3CB2E0}"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178233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ED4632-C410-4FCA-804E-C59D0A3CB2E0}" type="datetimeFigureOut">
              <a:rPr lang="en-US" smtClean="0"/>
              <a:t>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299197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ED4632-C410-4FCA-804E-C59D0A3CB2E0}" type="datetimeFigureOut">
              <a:rPr lang="en-US" smtClean="0"/>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27381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ED4632-C410-4FCA-804E-C59D0A3CB2E0}" type="datetimeFigureOut">
              <a:rPr lang="en-US" smtClean="0"/>
              <a:t>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228717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ED4632-C410-4FCA-804E-C59D0A3CB2E0}" type="datetimeFigureOut">
              <a:rPr lang="en-US" smtClean="0"/>
              <a:t>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173542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D4632-C410-4FCA-804E-C59D0A3CB2E0}" type="datetimeFigureOut">
              <a:rPr lang="en-US" smtClean="0"/>
              <a:t>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419996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D4632-C410-4FCA-804E-C59D0A3CB2E0}" type="datetimeFigureOut">
              <a:rPr lang="en-US" smtClean="0"/>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550583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D4632-C410-4FCA-804E-C59D0A3CB2E0}" type="datetimeFigureOut">
              <a:rPr lang="en-US" smtClean="0"/>
              <a:t>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21102-0B21-4C81-BE6A-DB9D31EE3A56}" type="slidenum">
              <a:rPr lang="en-US" smtClean="0"/>
              <a:t>‹#›</a:t>
            </a:fld>
            <a:endParaRPr lang="en-US"/>
          </a:p>
        </p:txBody>
      </p:sp>
    </p:spTree>
    <p:extLst>
      <p:ext uri="{BB962C8B-B14F-4D97-AF65-F5344CB8AC3E}">
        <p14:creationId xmlns:p14="http://schemas.microsoft.com/office/powerpoint/2010/main" val="13112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D4632-C410-4FCA-804E-C59D0A3CB2E0}" type="datetimeFigureOut">
              <a:rPr lang="en-US" smtClean="0"/>
              <a:t>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21102-0B21-4C81-BE6A-DB9D31EE3A56}" type="slidenum">
              <a:rPr lang="en-US" smtClean="0"/>
              <a:t>‹#›</a:t>
            </a:fld>
            <a:endParaRPr lang="en-US"/>
          </a:p>
        </p:txBody>
      </p:sp>
    </p:spTree>
    <p:extLst>
      <p:ext uri="{BB962C8B-B14F-4D97-AF65-F5344CB8AC3E}">
        <p14:creationId xmlns:p14="http://schemas.microsoft.com/office/powerpoint/2010/main" val="2399655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7</a:t>
            </a:r>
            <a:endParaRPr lang="en-US" dirty="0"/>
          </a:p>
        </p:txBody>
      </p:sp>
      <p:sp>
        <p:nvSpPr>
          <p:cNvPr id="3" name="Subtitle 2"/>
          <p:cNvSpPr>
            <a:spLocks noGrp="1"/>
          </p:cNvSpPr>
          <p:nvPr>
            <p:ph type="subTitle" idx="1"/>
          </p:nvPr>
        </p:nvSpPr>
        <p:spPr/>
        <p:txBody>
          <a:bodyPr/>
          <a:lstStyle/>
          <a:p>
            <a:r>
              <a:rPr lang="en-US" dirty="0" smtClean="0"/>
              <a:t>The American Revolution</a:t>
            </a:r>
            <a:endParaRPr lang="en-US" dirty="0"/>
          </a:p>
        </p:txBody>
      </p:sp>
    </p:spTree>
    <p:extLst>
      <p:ext uri="{BB962C8B-B14F-4D97-AF65-F5344CB8AC3E}">
        <p14:creationId xmlns:p14="http://schemas.microsoft.com/office/powerpoint/2010/main" val="10477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smtClean="0"/>
              <a:t>During the meeting of the Second Continental Congress, battles continued between the colonists and the British:</a:t>
            </a:r>
          </a:p>
          <a:p>
            <a:pPr lvl="1"/>
            <a:r>
              <a:rPr lang="en-US" dirty="0" smtClean="0"/>
              <a:t>Fort Ticonderoga: battle over controlling Lake Champlain and a waterway access to Canada. (colonist victory)</a:t>
            </a:r>
          </a:p>
          <a:p>
            <a:pPr lvl="1"/>
            <a:r>
              <a:rPr lang="en-US" dirty="0" smtClean="0"/>
              <a:t>Bunker Hill: even though the colonists retreated, this battle demonstrated that the colonists could withstand an assault from the British army.</a:t>
            </a:r>
          </a:p>
          <a:p>
            <a:pPr lvl="1"/>
            <a:r>
              <a:rPr lang="en-US" dirty="0" smtClean="0"/>
              <a:t>Dorchester Heights: the colonists defeated the British troops with well positioned cannons.</a:t>
            </a:r>
            <a:endParaRPr lang="en-US" dirty="0"/>
          </a:p>
        </p:txBody>
      </p:sp>
    </p:spTree>
    <p:extLst>
      <p:ext uri="{BB962C8B-B14F-4D97-AF65-F5344CB8AC3E}">
        <p14:creationId xmlns:p14="http://schemas.microsoft.com/office/powerpoint/2010/main" val="1556615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 Questions</a:t>
            </a:r>
            <a:endParaRPr lang="en-US" dirty="0"/>
          </a:p>
        </p:txBody>
      </p:sp>
      <p:sp>
        <p:nvSpPr>
          <p:cNvPr id="3" name="Content Placeholder 2"/>
          <p:cNvSpPr>
            <a:spLocks noGrp="1"/>
          </p:cNvSpPr>
          <p:nvPr>
            <p:ph idx="1"/>
          </p:nvPr>
        </p:nvSpPr>
        <p:spPr/>
        <p:txBody>
          <a:bodyPr/>
          <a:lstStyle/>
          <a:p>
            <a:r>
              <a:rPr lang="en-US" dirty="0" smtClean="0"/>
              <a:t>1.  What was Paul Revere’s role in the fighting and Lexington and Concord?</a:t>
            </a:r>
          </a:p>
          <a:p>
            <a:r>
              <a:rPr lang="en-US" dirty="0" smtClean="0"/>
              <a:t>2. Why do you think that the First Continental Congress met? (Think back to end of Chapter 6)</a:t>
            </a:r>
          </a:p>
          <a:p>
            <a:r>
              <a:rPr lang="en-US" dirty="0" smtClean="0"/>
              <a:t>3. What was accomplished at the meeting of the Second </a:t>
            </a:r>
            <a:r>
              <a:rPr lang="en-US" smtClean="0"/>
              <a:t>Continental Congress? </a:t>
            </a:r>
            <a:endParaRPr lang="en-US" dirty="0"/>
          </a:p>
        </p:txBody>
      </p:sp>
    </p:spTree>
    <p:extLst>
      <p:ext uri="{BB962C8B-B14F-4D97-AF65-F5344CB8AC3E}">
        <p14:creationId xmlns:p14="http://schemas.microsoft.com/office/powerpoint/2010/main" val="4088266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Section 2: Declaring Independence</a:t>
            </a:r>
            <a:endParaRPr lang="en-US" dirty="0"/>
          </a:p>
        </p:txBody>
      </p:sp>
    </p:spTree>
    <p:extLst>
      <p:ext uri="{BB962C8B-B14F-4D97-AF65-F5344CB8AC3E}">
        <p14:creationId xmlns:p14="http://schemas.microsoft.com/office/powerpoint/2010/main" val="139121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After learning of the battles, King George III declared the colonies in a state of rebellion on August 23, 1775. (The Olive Branch Petition written by the Second Continental Congress reached King George on August 24—too late)</a:t>
            </a:r>
          </a:p>
          <a:p>
            <a:endParaRPr lang="en-US" dirty="0"/>
          </a:p>
        </p:txBody>
      </p:sp>
    </p:spTree>
    <p:extLst>
      <p:ext uri="{BB962C8B-B14F-4D97-AF65-F5344CB8AC3E}">
        <p14:creationId xmlns:p14="http://schemas.microsoft.com/office/powerpoint/2010/main" val="1046198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Both sides prepared for war:</a:t>
            </a:r>
          </a:p>
          <a:p>
            <a:pPr lvl="1"/>
            <a:r>
              <a:rPr lang="en-US" dirty="0" smtClean="0"/>
              <a:t>Great Britain enlarged their army by hiring </a:t>
            </a:r>
            <a:r>
              <a:rPr lang="en-US" b="1" dirty="0" smtClean="0"/>
              <a:t>mercenaries</a:t>
            </a:r>
            <a:r>
              <a:rPr lang="en-US" dirty="0" smtClean="0"/>
              <a:t> (soldier who serves for pay in the military of a foreign government) from Germany known as the Hessians. Great Britain also called on Indian allies that were angry at the colonists for ignoring the Proclamation of 1763.</a:t>
            </a:r>
          </a:p>
          <a:p>
            <a:pPr lvl="1"/>
            <a:r>
              <a:rPr lang="en-US" dirty="0" smtClean="0"/>
              <a:t>The colonies created a navy, established a marine corps, and sought alliances with Indians. Also, Georgia joined the Second Continental Congress in September 1775.</a:t>
            </a:r>
            <a:endParaRPr lang="en-US" dirty="0"/>
          </a:p>
        </p:txBody>
      </p:sp>
    </p:spTree>
    <p:extLst>
      <p:ext uri="{BB962C8B-B14F-4D97-AF65-F5344CB8AC3E}">
        <p14:creationId xmlns:p14="http://schemas.microsoft.com/office/powerpoint/2010/main" val="3905793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r>
              <a:rPr lang="en-US" dirty="0" smtClean="0"/>
              <a:t>Even though the colonies were already at war, some colonists believed the problems could be settled peacefully. Thomas Paine wrote a pamphlet in 1776 called </a:t>
            </a:r>
            <a:r>
              <a:rPr lang="en-US" i="1" dirty="0" smtClean="0"/>
              <a:t>Common Sense </a:t>
            </a:r>
            <a:r>
              <a:rPr lang="en-US" dirty="0" smtClean="0"/>
              <a:t>that influenced the public’s opinion of the war. He:</a:t>
            </a:r>
          </a:p>
          <a:p>
            <a:pPr lvl="1"/>
            <a:r>
              <a:rPr lang="en-US" dirty="0" smtClean="0"/>
              <a:t>Questioned the right of the king to rule</a:t>
            </a:r>
          </a:p>
          <a:p>
            <a:pPr lvl="1"/>
            <a:r>
              <a:rPr lang="en-US" dirty="0" smtClean="0"/>
              <a:t>Stated that people should rule themselves</a:t>
            </a:r>
          </a:p>
          <a:p>
            <a:pPr lvl="1"/>
            <a:r>
              <a:rPr lang="en-US" dirty="0" smtClean="0"/>
              <a:t>Demanded people cut their ties with the British government</a:t>
            </a:r>
          </a:p>
          <a:p>
            <a:pPr lvl="1"/>
            <a:r>
              <a:rPr lang="en-US" dirty="0" smtClean="0"/>
              <a:t>Called for a revolution</a:t>
            </a:r>
          </a:p>
          <a:p>
            <a:r>
              <a:rPr lang="en-US" dirty="0" smtClean="0"/>
              <a:t>This pamphlet became very popular and sparked discussions of independence among colonists.</a:t>
            </a:r>
            <a:endParaRPr lang="en-US" dirty="0"/>
          </a:p>
        </p:txBody>
      </p:sp>
    </p:spTree>
    <p:extLst>
      <p:ext uri="{BB962C8B-B14F-4D97-AF65-F5344CB8AC3E}">
        <p14:creationId xmlns:p14="http://schemas.microsoft.com/office/powerpoint/2010/main" val="99880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Independence was also discussed in the Second Continental Congress. After much debate, the Congress appointed a committee to write a document declaring their independence, with Thomas Jefferson as the primary author. It took Jefferson about 17 days to write what became known as the </a:t>
            </a:r>
            <a:r>
              <a:rPr lang="en-US" b="1" dirty="0" smtClean="0"/>
              <a:t>Declaration of Independence. </a:t>
            </a:r>
            <a:endParaRPr lang="en-US" dirty="0"/>
          </a:p>
        </p:txBody>
      </p:sp>
    </p:spTree>
    <p:extLst>
      <p:ext uri="{BB962C8B-B14F-4D97-AF65-F5344CB8AC3E}">
        <p14:creationId xmlns:p14="http://schemas.microsoft.com/office/powerpoint/2010/main" val="171299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dirty="0" smtClean="0"/>
              <a:t>The Declaration of Independence can be divided into 3 parts:</a:t>
            </a:r>
          </a:p>
          <a:p>
            <a:pPr marL="514350" indent="-514350">
              <a:buAutoNum type="arabicPeriod"/>
            </a:pPr>
            <a:r>
              <a:rPr lang="en-US" dirty="0" smtClean="0"/>
              <a:t>Preamble: Introduction that stated by the Declaration was needed.</a:t>
            </a:r>
          </a:p>
          <a:p>
            <a:pPr marL="514350" indent="-514350">
              <a:buAutoNum type="arabicPeriod"/>
            </a:pPr>
            <a:r>
              <a:rPr lang="en-US" dirty="0" smtClean="0"/>
              <a:t>Described the colonists’ main ideas about government</a:t>
            </a:r>
          </a:p>
          <a:p>
            <a:pPr marL="514350" indent="-514350">
              <a:buAutoNum type="arabicPeriod"/>
            </a:pPr>
            <a:r>
              <a:rPr lang="en-US" dirty="0" smtClean="0"/>
              <a:t>Listed the complaints against the king and Parliament, and listed the ways the colonists tried to peacefully settle their differences. At the end, Jefferson wrote the colonies were free and independent states.</a:t>
            </a:r>
            <a:endParaRPr lang="en-US" dirty="0"/>
          </a:p>
        </p:txBody>
      </p:sp>
    </p:spTree>
    <p:extLst>
      <p:ext uri="{BB962C8B-B14F-4D97-AF65-F5344CB8AC3E}">
        <p14:creationId xmlns:p14="http://schemas.microsoft.com/office/powerpoint/2010/main" val="984000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June </a:t>
            </a:r>
            <a:r>
              <a:rPr lang="en-US" dirty="0" smtClean="0"/>
              <a:t>28, 1776: </a:t>
            </a:r>
            <a:r>
              <a:rPr lang="en-US" dirty="0"/>
              <a:t>the Declaration was read aloud to the Congress. For several days it was discussed and changes were made</a:t>
            </a:r>
            <a:r>
              <a:rPr lang="en-US" dirty="0" smtClean="0"/>
              <a:t>.</a:t>
            </a:r>
          </a:p>
          <a:p>
            <a:pPr marL="342900" lvl="1" indent="-342900">
              <a:buFont typeface="Arial" panose="020B0604020202020204" pitchFamily="34" charset="0"/>
              <a:buChar char="•"/>
            </a:pPr>
            <a:r>
              <a:rPr lang="en-US" dirty="0" smtClean="0"/>
              <a:t>July 4, 1776: Congress voted to give its final approval for the Declaration. </a:t>
            </a:r>
          </a:p>
          <a:p>
            <a:pPr marL="342900" lvl="1" indent="-342900">
              <a:buFont typeface="Arial" panose="020B0604020202020204" pitchFamily="34" charset="0"/>
              <a:buChar char="•"/>
            </a:pPr>
            <a:r>
              <a:rPr lang="en-US" dirty="0" smtClean="0"/>
              <a:t>August 2, 1776: A formal copy was signed by the members of the Congress. </a:t>
            </a:r>
            <a:endParaRPr lang="en-US" dirty="0"/>
          </a:p>
          <a:p>
            <a:endParaRPr lang="en-US" dirty="0"/>
          </a:p>
        </p:txBody>
      </p:sp>
    </p:spTree>
    <p:extLst>
      <p:ext uri="{BB962C8B-B14F-4D97-AF65-F5344CB8AC3E}">
        <p14:creationId xmlns:p14="http://schemas.microsoft.com/office/powerpoint/2010/main" val="2904184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 Questions</a:t>
            </a:r>
            <a:endParaRPr lang="en-US" dirty="0"/>
          </a:p>
        </p:txBody>
      </p:sp>
      <p:sp>
        <p:nvSpPr>
          <p:cNvPr id="3" name="Content Placeholder 2"/>
          <p:cNvSpPr>
            <a:spLocks noGrp="1"/>
          </p:cNvSpPr>
          <p:nvPr>
            <p:ph idx="1"/>
          </p:nvPr>
        </p:nvSpPr>
        <p:spPr/>
        <p:txBody>
          <a:bodyPr/>
          <a:lstStyle/>
          <a:p>
            <a:pPr marL="971550" lvl="1" indent="-514350">
              <a:buAutoNum type="arabicPeriod"/>
            </a:pPr>
            <a:r>
              <a:rPr lang="en-US" dirty="0" smtClean="0"/>
              <a:t>What role did Thomas Paine’s pamphlet play in the colonies’ independence?</a:t>
            </a:r>
          </a:p>
          <a:p>
            <a:pPr marL="971550" lvl="1" indent="-514350">
              <a:buAutoNum type="arabicPeriod"/>
            </a:pPr>
            <a:r>
              <a:rPr lang="en-US" dirty="0" smtClean="0"/>
              <a:t>How do you think history could be different if King George III had received the Olive Branch Petition in time?</a:t>
            </a:r>
          </a:p>
          <a:p>
            <a:pPr marL="971550" lvl="1" indent="-514350">
              <a:buAutoNum type="arabicPeriod"/>
            </a:pPr>
            <a:r>
              <a:rPr lang="en-US" dirty="0" smtClean="0"/>
              <a:t>What are the three parts of the Declaration of Independence? Which part do you think is most important? Why?</a:t>
            </a:r>
          </a:p>
        </p:txBody>
      </p:sp>
    </p:spTree>
    <p:extLst>
      <p:ext uri="{BB962C8B-B14F-4D97-AF65-F5344CB8AC3E}">
        <p14:creationId xmlns:p14="http://schemas.microsoft.com/office/powerpoint/2010/main" val="72362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Section 1: The Revolution Begins</a:t>
            </a:r>
            <a:endParaRPr lang="en-US" dirty="0"/>
          </a:p>
        </p:txBody>
      </p:sp>
    </p:spTree>
    <p:extLst>
      <p:ext uri="{BB962C8B-B14F-4D97-AF65-F5344CB8AC3E}">
        <p14:creationId xmlns:p14="http://schemas.microsoft.com/office/powerpoint/2010/main" val="962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Enjoy the weekend </a:t>
            </a:r>
            <a:r>
              <a:rPr lang="en-US" dirty="0" smtClean="0">
                <a:sym typeface="Wingdings" panose="05000000000000000000" pitchFamily="2" charset="2"/>
              </a:rPr>
              <a:t></a:t>
            </a:r>
            <a:endParaRPr lang="en-US" dirty="0"/>
          </a:p>
        </p:txBody>
      </p:sp>
      <p:pic>
        <p:nvPicPr>
          <p:cNvPr id="1026" name="Picture 2" descr="http://static.fjcdn.com/pictures/Murica_6f3616_447669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28600"/>
            <a:ext cx="3904489" cy="623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660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Section 3: Dark Times</a:t>
            </a:r>
            <a:endParaRPr lang="en-US" dirty="0"/>
          </a:p>
        </p:txBody>
      </p:sp>
    </p:spTree>
    <p:extLst>
      <p:ext uri="{BB962C8B-B14F-4D97-AF65-F5344CB8AC3E}">
        <p14:creationId xmlns:p14="http://schemas.microsoft.com/office/powerpoint/2010/main" val="733506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does the Declaration of Independence affect the colonists?</a:t>
            </a:r>
          </a:p>
        </p:txBody>
      </p:sp>
      <p:sp>
        <p:nvSpPr>
          <p:cNvPr id="3" name="Content Placeholder 2"/>
          <p:cNvSpPr>
            <a:spLocks noGrp="1"/>
          </p:cNvSpPr>
          <p:nvPr>
            <p:ph idx="1"/>
          </p:nvPr>
        </p:nvSpPr>
        <p:spPr/>
        <p:txBody>
          <a:bodyPr/>
          <a:lstStyle/>
          <a:p>
            <a:r>
              <a:rPr lang="en-US" dirty="0"/>
              <a:t>Those who supported the Revolution would be considered traitors to Britain, which left a divide between the colonists.</a:t>
            </a:r>
          </a:p>
          <a:p>
            <a:pPr lvl="1"/>
            <a:r>
              <a:rPr lang="en-US" dirty="0"/>
              <a:t>Patriots: colonists who chose to fight for their independence</a:t>
            </a:r>
          </a:p>
          <a:p>
            <a:pPr lvl="1"/>
            <a:r>
              <a:rPr lang="en-US" dirty="0"/>
              <a:t>Loyalists: colonists that remained loyal to Britain</a:t>
            </a:r>
          </a:p>
          <a:p>
            <a:pPr lvl="1"/>
            <a:r>
              <a:rPr lang="en-US" dirty="0"/>
              <a:t>Neutral: some colonists took neither side and were willing to accept whatever the outcome of the war would be.</a:t>
            </a:r>
          </a:p>
          <a:p>
            <a:endParaRPr lang="en-US" dirty="0"/>
          </a:p>
        </p:txBody>
      </p:sp>
    </p:spTree>
    <p:extLst>
      <p:ext uri="{BB962C8B-B14F-4D97-AF65-F5344CB8AC3E}">
        <p14:creationId xmlns:p14="http://schemas.microsoft.com/office/powerpoint/2010/main" val="2764324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Even though the declaration stated “all men are created equal”, the document left out  slaves and women.</a:t>
            </a:r>
          </a:p>
          <a:p>
            <a:r>
              <a:rPr lang="en-US" dirty="0"/>
              <a:t>The original draft of the Declaration of Independence condemned the slave trade (spoke against it/disapproved). However, the southern delegates objected to this passage so it was removed from the final draft.</a:t>
            </a:r>
          </a:p>
          <a:p>
            <a:endParaRPr lang="en-US" dirty="0"/>
          </a:p>
        </p:txBody>
      </p:sp>
    </p:spTree>
    <p:extLst>
      <p:ext uri="{BB962C8B-B14F-4D97-AF65-F5344CB8AC3E}">
        <p14:creationId xmlns:p14="http://schemas.microsoft.com/office/powerpoint/2010/main" val="2139146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July 1776, slavery was legal in all of the colonies. However, the Revolution began to spark debates about slavery in a society that valued liberty. </a:t>
            </a:r>
          </a:p>
          <a:p>
            <a:r>
              <a:rPr lang="en-US" dirty="0"/>
              <a:t>Within the next few years, some New England colonies would begin to take steps to end slavery.</a:t>
            </a:r>
          </a:p>
          <a:p>
            <a:endParaRPr lang="en-US" dirty="0"/>
          </a:p>
        </p:txBody>
      </p:sp>
    </p:spTree>
    <p:extLst>
      <p:ext uri="{BB962C8B-B14F-4D97-AF65-F5344CB8AC3E}">
        <p14:creationId xmlns:p14="http://schemas.microsoft.com/office/powerpoint/2010/main" val="1647719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Washington debated whether or not to recruit African American soldiers in the Continental Army, since there were many that were already serving in the militias. About 1 out of every 5 people living in the colonies was of African descent. Many southerners opposed this idea, so Washington issued an order prohibiting African Americans from serving in the army. </a:t>
            </a:r>
          </a:p>
        </p:txBody>
      </p:sp>
    </p:spTree>
    <p:extLst>
      <p:ext uri="{BB962C8B-B14F-4D97-AF65-F5344CB8AC3E}">
        <p14:creationId xmlns:p14="http://schemas.microsoft.com/office/powerpoint/2010/main" val="25903851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After Washington declared no African Americans in the Continental Army, the royal governor of Virginia issued a statement known as </a:t>
            </a:r>
            <a:r>
              <a:rPr lang="en-US" b="1" dirty="0"/>
              <a:t>Lord Dunmore’s Proclamation</a:t>
            </a:r>
            <a:r>
              <a:rPr lang="en-US" dirty="0"/>
              <a:t>, which promised freedom to any slave willing to fight for the British. Thousands of slaves responded to this promise, which forced Washington to change his policy and allowed free African Americans to enlist.</a:t>
            </a:r>
          </a:p>
          <a:p>
            <a:endParaRPr lang="en-US" dirty="0"/>
          </a:p>
        </p:txBody>
      </p:sp>
    </p:spTree>
    <p:extLst>
      <p:ext uri="{BB962C8B-B14F-4D97-AF65-F5344CB8AC3E}">
        <p14:creationId xmlns:p14="http://schemas.microsoft.com/office/powerpoint/2010/main" val="1382243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The British were more successful in recruiting American Indians than the colonists. Many Indian tribes hated the colonists for ignoring the Proclamation of 1763 and settling west of the Appalachians and were willing to fight against them.</a:t>
            </a:r>
          </a:p>
          <a:p>
            <a:pPr lvl="0"/>
            <a:endParaRPr lang="en-US" dirty="0"/>
          </a:p>
          <a:p>
            <a:r>
              <a:rPr lang="en-US" dirty="0" smtClean="0"/>
              <a:t>The British also hired mercenaries </a:t>
            </a:r>
            <a:r>
              <a:rPr lang="en-US" dirty="0"/>
              <a:t>from Germany known as the Hessians</a:t>
            </a:r>
          </a:p>
          <a:p>
            <a:endParaRPr lang="en-US" dirty="0"/>
          </a:p>
        </p:txBody>
      </p:sp>
    </p:spTree>
    <p:extLst>
      <p:ext uri="{BB962C8B-B14F-4D97-AF65-F5344CB8AC3E}">
        <p14:creationId xmlns:p14="http://schemas.microsoft.com/office/powerpoint/2010/main" val="3779740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in the Revolution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Many ran farms and businesses while men were away fighting</a:t>
            </a:r>
          </a:p>
          <a:p>
            <a:pPr lvl="0"/>
            <a:r>
              <a:rPr lang="en-US" dirty="0"/>
              <a:t>Some women worked at the army camps and served as nurses, spies, or messengers. They also cooked food, washed clothes, and carried water to soldiers on the battlefield.</a:t>
            </a:r>
          </a:p>
          <a:p>
            <a:pPr lvl="0"/>
            <a:r>
              <a:rPr lang="en-US" dirty="0"/>
              <a:t>A few women disguised themselves as men to fight in the war</a:t>
            </a:r>
          </a:p>
          <a:p>
            <a:pPr lvl="0"/>
            <a:r>
              <a:rPr lang="en-US" dirty="0"/>
              <a:t>Most helped with the cause by  raising money for supplies and organizing sewing groups to make clothing</a:t>
            </a:r>
          </a:p>
          <a:p>
            <a:endParaRPr lang="en-US" dirty="0"/>
          </a:p>
        </p:txBody>
      </p:sp>
    </p:spTree>
    <p:extLst>
      <p:ext uri="{BB962C8B-B14F-4D97-AF65-F5344CB8AC3E}">
        <p14:creationId xmlns:p14="http://schemas.microsoft.com/office/powerpoint/2010/main" val="1642122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7.3 Questions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What </a:t>
            </a:r>
            <a:r>
              <a:rPr lang="en-US" dirty="0"/>
              <a:t>was the difference between a Patriot and a Loyalist</a:t>
            </a:r>
            <a:r>
              <a:rPr lang="en-US" dirty="0" smtClean="0"/>
              <a:t>?</a:t>
            </a:r>
          </a:p>
          <a:p>
            <a:pPr marL="514350" indent="-514350">
              <a:buAutoNum type="arabicPeriod"/>
            </a:pPr>
            <a:r>
              <a:rPr lang="en-US" dirty="0" smtClean="0"/>
              <a:t>What groups were recruited to fight for the British?</a:t>
            </a:r>
            <a:endParaRPr lang="en-US" dirty="0"/>
          </a:p>
          <a:p>
            <a:pPr marL="0" indent="0">
              <a:buNone/>
            </a:pPr>
            <a:r>
              <a:rPr lang="en-US" dirty="0"/>
              <a:t>3. What were some of the ways that women contributed to the Revolutionary War?</a:t>
            </a:r>
          </a:p>
          <a:p>
            <a:endParaRPr lang="en-US" dirty="0"/>
          </a:p>
        </p:txBody>
      </p:sp>
    </p:spTree>
    <p:extLst>
      <p:ext uri="{BB962C8B-B14F-4D97-AF65-F5344CB8AC3E}">
        <p14:creationId xmlns:p14="http://schemas.microsoft.com/office/powerpoint/2010/main" val="221346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First Continental Congress</a:t>
            </a:r>
            <a:endParaRPr lang="en-US" b="1" dirty="0"/>
          </a:p>
        </p:txBody>
      </p:sp>
      <p:sp>
        <p:nvSpPr>
          <p:cNvPr id="3" name="Content Placeholder 2"/>
          <p:cNvSpPr>
            <a:spLocks noGrp="1"/>
          </p:cNvSpPr>
          <p:nvPr>
            <p:ph idx="1"/>
          </p:nvPr>
        </p:nvSpPr>
        <p:spPr/>
        <p:txBody>
          <a:bodyPr/>
          <a:lstStyle/>
          <a:p>
            <a:r>
              <a:rPr lang="en-US" dirty="0" smtClean="0"/>
              <a:t>In September 1774, the </a:t>
            </a:r>
            <a:r>
              <a:rPr lang="en-US" b="1" dirty="0" smtClean="0"/>
              <a:t>First Continental Congress </a:t>
            </a:r>
            <a:r>
              <a:rPr lang="en-US" dirty="0" smtClean="0"/>
              <a:t>met in Philadelphia. 56 colonial delegates met from 12 of the colonies (all colonies had sent delegates except Georgia). </a:t>
            </a:r>
            <a:endParaRPr lang="en-US" dirty="0"/>
          </a:p>
        </p:txBody>
      </p:sp>
    </p:spTree>
    <p:extLst>
      <p:ext uri="{BB962C8B-B14F-4D97-AF65-F5344CB8AC3E}">
        <p14:creationId xmlns:p14="http://schemas.microsoft.com/office/powerpoint/2010/main" val="1479410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Section 4: New Hopes</a:t>
            </a:r>
            <a:endParaRPr lang="en-US" dirty="0"/>
          </a:p>
        </p:txBody>
      </p:sp>
    </p:spTree>
    <p:extLst>
      <p:ext uri="{BB962C8B-B14F-4D97-AF65-F5344CB8AC3E}">
        <p14:creationId xmlns:p14="http://schemas.microsoft.com/office/powerpoint/2010/main" val="1578624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beginning of the war:</a:t>
            </a:r>
          </a:p>
        </p:txBody>
      </p:sp>
      <p:graphicFrame>
        <p:nvGraphicFramePr>
          <p:cNvPr id="4" name="Content Placeholder 3"/>
          <p:cNvGraphicFramePr>
            <a:graphicFrameLocks noGrp="1"/>
          </p:cNvGraphicFramePr>
          <p:nvPr>
            <p:ph idx="1"/>
          </p:nvPr>
        </p:nvGraphicFramePr>
        <p:xfrm>
          <a:off x="457200" y="1600200"/>
          <a:ext cx="8153400" cy="4870507"/>
        </p:xfrm>
        <a:graphic>
          <a:graphicData uri="http://schemas.openxmlformats.org/drawingml/2006/table">
            <a:tbl>
              <a:tblPr firstRow="1" firstCol="1" bandRow="1">
                <a:tableStyleId>{5C22544A-7EE6-4342-B048-85BDC9FD1C3A}</a:tableStyleId>
              </a:tblPr>
              <a:tblGrid>
                <a:gridCol w="1524000"/>
                <a:gridCol w="3200400"/>
                <a:gridCol w="3429000"/>
              </a:tblGrid>
              <a:tr h="218452">
                <a:tc>
                  <a:txBody>
                    <a:bodyPr/>
                    <a:lstStyle/>
                    <a:p>
                      <a:pPr marL="0" marR="0" algn="ctr">
                        <a:lnSpc>
                          <a:spcPct val="115000"/>
                        </a:lnSpc>
                        <a:spcBef>
                          <a:spcPts val="0"/>
                        </a:spcBef>
                        <a:spcAft>
                          <a:spcPts val="0"/>
                        </a:spcAft>
                      </a:pPr>
                      <a:r>
                        <a:rPr lang="en-US" sz="1600" dirty="0">
                          <a:effectLst/>
                        </a:rPr>
                        <a:t> </a:t>
                      </a:r>
                      <a:endParaRPr lang="en-US" sz="1400" dirty="0">
                        <a:effectLst/>
                        <a:latin typeface="Calibri"/>
                        <a:ea typeface="Calibri"/>
                        <a:cs typeface="Times New Roman"/>
                      </a:endParaRPr>
                    </a:p>
                  </a:txBody>
                  <a:tcPr marL="67084" marR="67084" marT="0" marB="0"/>
                </a:tc>
                <a:tc>
                  <a:txBody>
                    <a:bodyPr/>
                    <a:lstStyle/>
                    <a:p>
                      <a:pPr marL="0" marR="0" algn="ctr">
                        <a:lnSpc>
                          <a:spcPct val="115000"/>
                        </a:lnSpc>
                        <a:spcBef>
                          <a:spcPts val="0"/>
                        </a:spcBef>
                        <a:spcAft>
                          <a:spcPts val="0"/>
                        </a:spcAft>
                      </a:pPr>
                      <a:r>
                        <a:rPr lang="en-US" sz="1600">
                          <a:effectLst/>
                        </a:rPr>
                        <a:t>Advantages</a:t>
                      </a:r>
                      <a:endParaRPr lang="en-US" sz="1400">
                        <a:effectLst/>
                        <a:latin typeface="Calibri"/>
                        <a:ea typeface="Calibri"/>
                        <a:cs typeface="Times New Roman"/>
                      </a:endParaRPr>
                    </a:p>
                  </a:txBody>
                  <a:tcPr marL="67084" marR="67084" marT="0" marB="0"/>
                </a:tc>
                <a:tc>
                  <a:txBody>
                    <a:bodyPr/>
                    <a:lstStyle/>
                    <a:p>
                      <a:pPr marL="0" marR="0" algn="ctr">
                        <a:lnSpc>
                          <a:spcPct val="115000"/>
                        </a:lnSpc>
                        <a:spcBef>
                          <a:spcPts val="0"/>
                        </a:spcBef>
                        <a:spcAft>
                          <a:spcPts val="0"/>
                        </a:spcAft>
                      </a:pPr>
                      <a:r>
                        <a:rPr lang="en-US" sz="1600">
                          <a:effectLst/>
                        </a:rPr>
                        <a:t>Disadvantages</a:t>
                      </a:r>
                      <a:endParaRPr lang="en-US" sz="1400">
                        <a:effectLst/>
                        <a:latin typeface="Calibri"/>
                        <a:ea typeface="Calibri"/>
                        <a:cs typeface="Times New Roman"/>
                      </a:endParaRPr>
                    </a:p>
                  </a:txBody>
                  <a:tcPr marL="67084" marR="67084" marT="0" marB="0"/>
                </a:tc>
              </a:tr>
              <a:tr h="2443474">
                <a:tc>
                  <a:txBody>
                    <a:bodyPr/>
                    <a:lstStyle/>
                    <a:p>
                      <a:pPr marL="0" marR="0">
                        <a:lnSpc>
                          <a:spcPct val="115000"/>
                        </a:lnSpc>
                        <a:spcBef>
                          <a:spcPts val="0"/>
                        </a:spcBef>
                        <a:spcAft>
                          <a:spcPts val="0"/>
                        </a:spcAft>
                      </a:pPr>
                      <a:r>
                        <a:rPr lang="en-US" sz="1600">
                          <a:effectLst/>
                        </a:rPr>
                        <a:t>Great Britain</a:t>
                      </a:r>
                      <a:endParaRPr lang="en-US" sz="1400">
                        <a:effectLst/>
                        <a:latin typeface="Calibri"/>
                        <a:ea typeface="Calibri"/>
                        <a:cs typeface="Times New Roman"/>
                      </a:endParaRPr>
                    </a:p>
                  </a:txBody>
                  <a:tcPr marL="67084" marR="67084" marT="0" marB="0"/>
                </a:tc>
                <a:tc>
                  <a:txBody>
                    <a:bodyPr/>
                    <a:lstStyle/>
                    <a:p>
                      <a:pPr marL="342900" marR="0" lvl="0" indent="-342900">
                        <a:lnSpc>
                          <a:spcPct val="115000"/>
                        </a:lnSpc>
                        <a:spcBef>
                          <a:spcPts val="0"/>
                        </a:spcBef>
                        <a:spcAft>
                          <a:spcPts val="0"/>
                        </a:spcAft>
                        <a:buFont typeface="Symbol"/>
                        <a:buChar char=""/>
                      </a:pPr>
                      <a:r>
                        <a:rPr lang="en-US" sz="1600">
                          <a:effectLst/>
                        </a:rPr>
                        <a:t>Financial resources available</a:t>
                      </a:r>
                      <a:endParaRPr lang="en-US" sz="1400">
                        <a:effectLst/>
                      </a:endParaRPr>
                    </a:p>
                    <a:p>
                      <a:pPr marL="342900" marR="0" lvl="0" indent="-342900">
                        <a:lnSpc>
                          <a:spcPct val="115000"/>
                        </a:lnSpc>
                        <a:spcBef>
                          <a:spcPts val="0"/>
                        </a:spcBef>
                        <a:spcAft>
                          <a:spcPts val="0"/>
                        </a:spcAft>
                        <a:buFont typeface="Symbol"/>
                        <a:buChar char=""/>
                      </a:pPr>
                      <a:r>
                        <a:rPr lang="en-US" sz="1600">
                          <a:effectLst/>
                        </a:rPr>
                        <a:t>Soldiers were mostly well trained professionals</a:t>
                      </a:r>
                      <a:endParaRPr lang="en-US" sz="1400">
                        <a:effectLst/>
                      </a:endParaRPr>
                    </a:p>
                    <a:p>
                      <a:pPr marL="342900" marR="0" lvl="0" indent="-342900">
                        <a:lnSpc>
                          <a:spcPct val="115000"/>
                        </a:lnSpc>
                        <a:spcBef>
                          <a:spcPts val="0"/>
                        </a:spcBef>
                        <a:spcAft>
                          <a:spcPts val="0"/>
                        </a:spcAft>
                        <a:buFont typeface="Symbol"/>
                        <a:buChar char=""/>
                      </a:pPr>
                      <a:r>
                        <a:rPr lang="en-US" sz="1600">
                          <a:effectLst/>
                        </a:rPr>
                        <a:t>Greater numbers (at any point, they had 50,000 soldiers)</a:t>
                      </a:r>
                      <a:endParaRPr lang="en-US" sz="1400">
                        <a:effectLst/>
                      </a:endParaRPr>
                    </a:p>
                    <a:p>
                      <a:pPr marL="342900" marR="0" lvl="0" indent="-342900">
                        <a:lnSpc>
                          <a:spcPct val="115000"/>
                        </a:lnSpc>
                        <a:spcBef>
                          <a:spcPts val="0"/>
                        </a:spcBef>
                        <a:spcAft>
                          <a:spcPts val="0"/>
                        </a:spcAft>
                        <a:buFont typeface="Symbol"/>
                        <a:buChar char=""/>
                      </a:pPr>
                      <a:r>
                        <a:rPr lang="en-US" sz="1600">
                          <a:effectLst/>
                        </a:rPr>
                        <a:t>Powerful navy</a:t>
                      </a:r>
                      <a:endParaRPr lang="en-US" sz="1400">
                        <a:effectLst/>
                        <a:latin typeface="Calibri"/>
                        <a:ea typeface="Calibri"/>
                        <a:cs typeface="Times New Roman"/>
                      </a:endParaRPr>
                    </a:p>
                  </a:txBody>
                  <a:tcPr marL="67084" marR="67084" marT="0" marB="0"/>
                </a:tc>
                <a:tc>
                  <a:txBody>
                    <a:bodyPr/>
                    <a:lstStyle/>
                    <a:p>
                      <a:pPr marL="342900" marR="0" lvl="0" indent="-342900">
                        <a:lnSpc>
                          <a:spcPct val="115000"/>
                        </a:lnSpc>
                        <a:spcBef>
                          <a:spcPts val="0"/>
                        </a:spcBef>
                        <a:spcAft>
                          <a:spcPts val="0"/>
                        </a:spcAft>
                        <a:buFont typeface="Symbol"/>
                        <a:buChar char=""/>
                      </a:pPr>
                      <a:r>
                        <a:rPr lang="en-US" sz="1600" dirty="0">
                          <a:effectLst/>
                        </a:rPr>
                        <a:t>Citizens were hostile to the troops</a:t>
                      </a:r>
                      <a:endParaRPr lang="en-US" sz="1400" dirty="0">
                        <a:effectLst/>
                      </a:endParaRPr>
                    </a:p>
                    <a:p>
                      <a:pPr marL="342900" marR="0" lvl="0" indent="-342900">
                        <a:lnSpc>
                          <a:spcPct val="115000"/>
                        </a:lnSpc>
                        <a:spcBef>
                          <a:spcPts val="0"/>
                        </a:spcBef>
                        <a:spcAft>
                          <a:spcPts val="0"/>
                        </a:spcAft>
                        <a:buFont typeface="Symbol"/>
                        <a:buChar char=""/>
                      </a:pPr>
                      <a:r>
                        <a:rPr lang="en-US" sz="1600" dirty="0">
                          <a:effectLst/>
                        </a:rPr>
                        <a:t>Had to ship supplies across the Atlantic Ocean, which took time</a:t>
                      </a:r>
                      <a:endParaRPr lang="en-US" sz="1400" dirty="0">
                        <a:effectLst/>
                      </a:endParaRPr>
                    </a:p>
                    <a:p>
                      <a:pPr marL="342900" marR="0" lvl="0" indent="-342900">
                        <a:lnSpc>
                          <a:spcPct val="115000"/>
                        </a:lnSpc>
                        <a:spcBef>
                          <a:spcPts val="0"/>
                        </a:spcBef>
                        <a:spcAft>
                          <a:spcPts val="0"/>
                        </a:spcAft>
                        <a:buFont typeface="Symbol"/>
                        <a:buChar char=""/>
                      </a:pPr>
                      <a:r>
                        <a:rPr lang="en-US" sz="1600" dirty="0">
                          <a:effectLst/>
                        </a:rPr>
                        <a:t>Some soldiers were </a:t>
                      </a:r>
                      <a:r>
                        <a:rPr lang="en-US" sz="1600" b="1" dirty="0">
                          <a:effectLst/>
                        </a:rPr>
                        <a:t>mercenaries</a:t>
                      </a:r>
                      <a:r>
                        <a:rPr lang="en-US" sz="1600" dirty="0">
                          <a:effectLst/>
                        </a:rPr>
                        <a:t> (hired foreign soldiers) </a:t>
                      </a:r>
                      <a:r>
                        <a:rPr lang="en-US" sz="1600" dirty="0" smtClean="0">
                          <a:effectLst/>
                        </a:rPr>
                        <a:t>They </a:t>
                      </a:r>
                      <a:r>
                        <a:rPr lang="en-US" sz="1600" dirty="0">
                          <a:effectLst/>
                        </a:rPr>
                        <a:t>were not very invested in the </a:t>
                      </a:r>
                      <a:r>
                        <a:rPr lang="en-US" sz="1600" dirty="0" smtClean="0">
                          <a:effectLst/>
                        </a:rPr>
                        <a:t>war</a:t>
                      </a:r>
                    </a:p>
                    <a:p>
                      <a:pPr marL="0" marR="0" lvl="0" indent="0">
                        <a:lnSpc>
                          <a:spcPct val="115000"/>
                        </a:lnSpc>
                        <a:spcBef>
                          <a:spcPts val="0"/>
                        </a:spcBef>
                        <a:spcAft>
                          <a:spcPts val="0"/>
                        </a:spcAft>
                        <a:buFont typeface="Symbol"/>
                        <a:buNone/>
                      </a:pPr>
                      <a:endParaRPr lang="en-US" sz="1400" dirty="0">
                        <a:effectLst/>
                        <a:latin typeface="Calibri"/>
                        <a:ea typeface="Calibri"/>
                        <a:cs typeface="Times New Roman"/>
                      </a:endParaRPr>
                    </a:p>
                  </a:txBody>
                  <a:tcPr marL="67084" marR="67084" marT="0" marB="0"/>
                </a:tc>
              </a:tr>
              <a:tr h="2146617">
                <a:tc>
                  <a:txBody>
                    <a:bodyPr/>
                    <a:lstStyle/>
                    <a:p>
                      <a:pPr marL="0" marR="0">
                        <a:lnSpc>
                          <a:spcPct val="115000"/>
                        </a:lnSpc>
                        <a:spcBef>
                          <a:spcPts val="0"/>
                        </a:spcBef>
                        <a:spcAft>
                          <a:spcPts val="0"/>
                        </a:spcAft>
                      </a:pPr>
                      <a:r>
                        <a:rPr lang="en-US" sz="1600">
                          <a:effectLst/>
                        </a:rPr>
                        <a:t>Colonies</a:t>
                      </a:r>
                      <a:endParaRPr lang="en-US" sz="1400">
                        <a:effectLst/>
                        <a:latin typeface="Calibri"/>
                        <a:ea typeface="Calibri"/>
                        <a:cs typeface="Times New Roman"/>
                      </a:endParaRPr>
                    </a:p>
                  </a:txBody>
                  <a:tcPr marL="67084" marR="67084" marT="0" marB="0"/>
                </a:tc>
                <a:tc>
                  <a:txBody>
                    <a:bodyPr/>
                    <a:lstStyle/>
                    <a:p>
                      <a:pPr marL="342900" marR="0" lvl="0" indent="-342900">
                        <a:lnSpc>
                          <a:spcPct val="115000"/>
                        </a:lnSpc>
                        <a:spcBef>
                          <a:spcPts val="0"/>
                        </a:spcBef>
                        <a:spcAft>
                          <a:spcPts val="0"/>
                        </a:spcAft>
                        <a:buFont typeface="Symbol"/>
                        <a:buChar char=""/>
                      </a:pPr>
                      <a:r>
                        <a:rPr lang="en-US" sz="1600" dirty="0">
                          <a:effectLst/>
                        </a:rPr>
                        <a:t>The majority of the population supported the war</a:t>
                      </a:r>
                      <a:endParaRPr lang="en-US" sz="1400" dirty="0">
                        <a:effectLst/>
                      </a:endParaRPr>
                    </a:p>
                    <a:p>
                      <a:pPr marL="342900" marR="0" lvl="0" indent="-342900">
                        <a:lnSpc>
                          <a:spcPct val="115000"/>
                        </a:lnSpc>
                        <a:spcBef>
                          <a:spcPts val="0"/>
                        </a:spcBef>
                        <a:spcAft>
                          <a:spcPts val="0"/>
                        </a:spcAft>
                        <a:buFont typeface="Symbol"/>
                        <a:buChar char=""/>
                      </a:pPr>
                      <a:r>
                        <a:rPr lang="en-US" sz="1600" dirty="0">
                          <a:effectLst/>
                        </a:rPr>
                        <a:t>They were fighting for a cause they believed in</a:t>
                      </a:r>
                      <a:endParaRPr lang="en-US" sz="1400" dirty="0">
                        <a:effectLst/>
                        <a:latin typeface="Calibri"/>
                        <a:ea typeface="Calibri"/>
                        <a:cs typeface="Times New Roman"/>
                      </a:endParaRPr>
                    </a:p>
                  </a:txBody>
                  <a:tcPr marL="67084" marR="67084" marT="0" marB="0"/>
                </a:tc>
                <a:tc>
                  <a:txBody>
                    <a:bodyPr/>
                    <a:lstStyle/>
                    <a:p>
                      <a:pPr marL="342900" marR="0" lvl="0" indent="-342900">
                        <a:lnSpc>
                          <a:spcPct val="115000"/>
                        </a:lnSpc>
                        <a:spcBef>
                          <a:spcPts val="0"/>
                        </a:spcBef>
                        <a:spcAft>
                          <a:spcPts val="0"/>
                        </a:spcAft>
                        <a:buFont typeface="Symbol"/>
                        <a:buChar char=""/>
                      </a:pPr>
                      <a:r>
                        <a:rPr lang="en-US" sz="1600" dirty="0">
                          <a:effectLst/>
                        </a:rPr>
                        <a:t>No navy</a:t>
                      </a:r>
                      <a:endParaRPr lang="en-US" sz="1400" dirty="0">
                        <a:effectLst/>
                      </a:endParaRPr>
                    </a:p>
                    <a:p>
                      <a:pPr marL="342900" marR="0" lvl="0" indent="-342900">
                        <a:lnSpc>
                          <a:spcPct val="115000"/>
                        </a:lnSpc>
                        <a:spcBef>
                          <a:spcPts val="0"/>
                        </a:spcBef>
                        <a:spcAft>
                          <a:spcPts val="0"/>
                        </a:spcAft>
                        <a:buFont typeface="Symbol"/>
                        <a:buChar char=""/>
                      </a:pPr>
                      <a:r>
                        <a:rPr lang="en-US" sz="1600" dirty="0">
                          <a:effectLst/>
                        </a:rPr>
                        <a:t>No organized army (relied mostly on militias until Continental Army was formed)</a:t>
                      </a:r>
                      <a:endParaRPr lang="en-US" sz="1400" dirty="0">
                        <a:effectLst/>
                      </a:endParaRPr>
                    </a:p>
                    <a:p>
                      <a:pPr marL="342900" marR="0" lvl="0" indent="-342900">
                        <a:lnSpc>
                          <a:spcPct val="115000"/>
                        </a:lnSpc>
                        <a:spcBef>
                          <a:spcPts val="0"/>
                        </a:spcBef>
                        <a:spcAft>
                          <a:spcPts val="0"/>
                        </a:spcAft>
                        <a:buFont typeface="Symbol"/>
                        <a:buChar char=""/>
                      </a:pPr>
                      <a:r>
                        <a:rPr lang="en-US" sz="1600" dirty="0">
                          <a:effectLst/>
                        </a:rPr>
                        <a:t>Lower numbers (only about 15,000 soldiers at any point)</a:t>
                      </a:r>
                      <a:endParaRPr lang="en-US" sz="1400" dirty="0">
                        <a:effectLst/>
                      </a:endParaRPr>
                    </a:p>
                    <a:p>
                      <a:pPr marL="342900" marR="0" lvl="0" indent="-342900">
                        <a:lnSpc>
                          <a:spcPct val="115000"/>
                        </a:lnSpc>
                        <a:spcBef>
                          <a:spcPts val="0"/>
                        </a:spcBef>
                        <a:spcAft>
                          <a:spcPts val="0"/>
                        </a:spcAft>
                        <a:buFont typeface="Symbol"/>
                        <a:buChar char=""/>
                      </a:pPr>
                      <a:r>
                        <a:rPr lang="en-US" sz="1600" dirty="0">
                          <a:effectLst/>
                        </a:rPr>
                        <a:t>Lack of financial resources</a:t>
                      </a:r>
                      <a:endParaRPr lang="en-US" sz="1400" dirty="0">
                        <a:effectLst/>
                        <a:latin typeface="Calibri"/>
                        <a:ea typeface="Calibri"/>
                        <a:cs typeface="Times New Roman"/>
                      </a:endParaRPr>
                    </a:p>
                  </a:txBody>
                  <a:tcPr marL="67084" marR="67084" marT="0" marB="0"/>
                </a:tc>
              </a:tr>
            </a:tbl>
          </a:graphicData>
        </a:graphic>
      </p:graphicFrame>
    </p:spTree>
    <p:extLst>
      <p:ext uri="{BB962C8B-B14F-4D97-AF65-F5344CB8AC3E}">
        <p14:creationId xmlns:p14="http://schemas.microsoft.com/office/powerpoint/2010/main" val="3655847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Patriots experienced a few early victories, but the first years of the war were very rough. </a:t>
            </a:r>
          </a:p>
          <a:p>
            <a:pPr lvl="1"/>
            <a:r>
              <a:rPr lang="en-US" dirty="0" smtClean="0"/>
              <a:t>On New Years Eve 1775, the Patriots lost about one-third of their army fighting the British in Quebec. </a:t>
            </a:r>
          </a:p>
          <a:p>
            <a:pPr lvl="1"/>
            <a:r>
              <a:rPr lang="en-US" dirty="0" smtClean="0"/>
              <a:t>In the Summer 1776, the Patriots had over 1,000 casualties while fighting the British in New York and were forced to retreat.</a:t>
            </a:r>
            <a:endParaRPr lang="en-US" dirty="0"/>
          </a:p>
        </p:txBody>
      </p:sp>
    </p:spTree>
    <p:extLst>
      <p:ext uri="{BB962C8B-B14F-4D97-AF65-F5344CB8AC3E}">
        <p14:creationId xmlns:p14="http://schemas.microsoft.com/office/powerpoint/2010/main" val="3551695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smtClean="0"/>
              <a:t>Confident after these victories, British General Howe allowed his troops to rest for Christmas and New Years’ in 1776 before planning to advance onto Philadelphia. </a:t>
            </a:r>
          </a:p>
          <a:p>
            <a:r>
              <a:rPr lang="en-US" dirty="0" smtClean="0"/>
              <a:t>On Christmas night 1776, Washington and 2,400 soldiers marched across the Delaware River and marched towards Trenton, NJ. Early on December 26, the Patriots launched a surprise attack known as the </a:t>
            </a:r>
            <a:r>
              <a:rPr lang="en-US" b="1" dirty="0" smtClean="0"/>
              <a:t>Battle of Trenton, </a:t>
            </a:r>
            <a:r>
              <a:rPr lang="en-US" dirty="0" smtClean="0"/>
              <a:t>that lasted less than an hour. The Patriots captured 900 Hessians with only 5 Patriot casualties.</a:t>
            </a:r>
            <a:endParaRPr lang="en-US" dirty="0"/>
          </a:p>
        </p:txBody>
      </p:sp>
    </p:spTree>
    <p:extLst>
      <p:ext uri="{BB962C8B-B14F-4D97-AF65-F5344CB8AC3E}">
        <p14:creationId xmlns:p14="http://schemas.microsoft.com/office/powerpoint/2010/main" val="3032967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of Princeton</a:t>
            </a:r>
            <a:endParaRPr lang="en-US" dirty="0"/>
          </a:p>
        </p:txBody>
      </p:sp>
      <p:sp>
        <p:nvSpPr>
          <p:cNvPr id="3" name="Content Placeholder 2"/>
          <p:cNvSpPr>
            <a:spLocks noGrp="1"/>
          </p:cNvSpPr>
          <p:nvPr>
            <p:ph idx="1"/>
          </p:nvPr>
        </p:nvSpPr>
        <p:spPr/>
        <p:txBody>
          <a:bodyPr/>
          <a:lstStyle/>
          <a:p>
            <a:r>
              <a:rPr lang="en-US" dirty="0" smtClean="0"/>
              <a:t>January 3, 1777: Washington’s troops moved onto Princeton, NJ. The Patriots fooled the British by leaving their campfires burning, and snuck out of camp to circle around the British and attack them from behind. The Patriots successfully drove back British forces.</a:t>
            </a:r>
            <a:endParaRPr lang="en-US" dirty="0"/>
          </a:p>
        </p:txBody>
      </p:sp>
    </p:spTree>
    <p:extLst>
      <p:ext uri="{BB962C8B-B14F-4D97-AF65-F5344CB8AC3E}">
        <p14:creationId xmlns:p14="http://schemas.microsoft.com/office/powerpoint/2010/main" val="27882865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These defeats led the British to attempt to execute a new strategy by cutting off New England from the rest of the colonies, but were unsuccessful. </a:t>
            </a:r>
          </a:p>
          <a:p>
            <a:pPr lvl="1"/>
            <a:r>
              <a:rPr lang="en-US" dirty="0" smtClean="0"/>
              <a:t>British troops led by General Burgoyne met Patriots at the </a:t>
            </a:r>
            <a:r>
              <a:rPr lang="en-US" b="1" dirty="0" smtClean="0"/>
              <a:t>Battle of Saratoga. </a:t>
            </a:r>
            <a:r>
              <a:rPr lang="en-US" dirty="0" smtClean="0"/>
              <a:t>The British troops were significantly outnumbered and had to formally surrender to the Patriots on October 17, 1777.</a:t>
            </a:r>
            <a:endParaRPr lang="en-US" dirty="0"/>
          </a:p>
        </p:txBody>
      </p:sp>
    </p:spTree>
    <p:extLst>
      <p:ext uri="{BB962C8B-B14F-4D97-AF65-F5344CB8AC3E}">
        <p14:creationId xmlns:p14="http://schemas.microsoft.com/office/powerpoint/2010/main" val="37522185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The victory at Saratoga boosted foreign countries’ support of the Patriots.</a:t>
            </a:r>
          </a:p>
          <a:p>
            <a:pPr lvl="1"/>
            <a:r>
              <a:rPr lang="en-US" dirty="0" smtClean="0"/>
              <a:t>France had been secretly supplying the Patriots with weapons, but after the Battle of Saratoga formally declared their support. A peace treaty was created in 1778</a:t>
            </a:r>
          </a:p>
          <a:p>
            <a:pPr lvl="1"/>
            <a:r>
              <a:rPr lang="en-US" dirty="0" smtClean="0"/>
              <a:t>Spain had been secretly supplying the Americans also and formally allied with France in 1779. The majority of their support was aiding in battles along the Mississippi River.</a:t>
            </a:r>
          </a:p>
          <a:p>
            <a:pPr lvl="1"/>
            <a:endParaRPr lang="en-US" dirty="0"/>
          </a:p>
        </p:txBody>
      </p:sp>
    </p:spTree>
    <p:extLst>
      <p:ext uri="{BB962C8B-B14F-4D97-AF65-F5344CB8AC3E}">
        <p14:creationId xmlns:p14="http://schemas.microsoft.com/office/powerpoint/2010/main" val="3797429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Winter at Valley Forge</a:t>
            </a:r>
            <a:endParaRPr lang="en-US" dirty="0"/>
          </a:p>
        </p:txBody>
      </p:sp>
      <p:sp>
        <p:nvSpPr>
          <p:cNvPr id="3" name="Content Placeholder 2"/>
          <p:cNvSpPr>
            <a:spLocks noGrp="1"/>
          </p:cNvSpPr>
          <p:nvPr>
            <p:ph idx="1"/>
          </p:nvPr>
        </p:nvSpPr>
        <p:spPr/>
        <p:txBody>
          <a:bodyPr>
            <a:normAutofit lnSpcReduction="10000"/>
          </a:bodyPr>
          <a:lstStyle/>
          <a:p>
            <a:r>
              <a:rPr lang="en-US" dirty="0" smtClean="0"/>
              <a:t>After the victory at Saratoga, Washington settled his troops in Valley Forge, PA. </a:t>
            </a:r>
          </a:p>
          <a:p>
            <a:r>
              <a:rPr lang="en-US" dirty="0" smtClean="0"/>
              <a:t>The Continental Army was running low on supplies. Over the harsh winter of 1777-1778, about one-fourth of the soldiers died.</a:t>
            </a:r>
          </a:p>
          <a:p>
            <a:r>
              <a:rPr lang="en-US" dirty="0" smtClean="0"/>
              <a:t>February 1778, Prussian officer Baron von Steuben helped Washington organize the army by providing basic training and military drills.</a:t>
            </a:r>
            <a:endParaRPr lang="en-US" dirty="0"/>
          </a:p>
        </p:txBody>
      </p:sp>
    </p:spTree>
    <p:extLst>
      <p:ext uri="{BB962C8B-B14F-4D97-AF65-F5344CB8AC3E}">
        <p14:creationId xmlns:p14="http://schemas.microsoft.com/office/powerpoint/2010/main" val="4715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Naval War</a:t>
            </a:r>
            <a:endParaRPr lang="en-US" dirty="0"/>
          </a:p>
        </p:txBody>
      </p:sp>
      <p:sp>
        <p:nvSpPr>
          <p:cNvPr id="3" name="Content Placeholder 2"/>
          <p:cNvSpPr>
            <a:spLocks noGrp="1"/>
          </p:cNvSpPr>
          <p:nvPr>
            <p:ph idx="1"/>
          </p:nvPr>
        </p:nvSpPr>
        <p:spPr/>
        <p:txBody>
          <a:bodyPr/>
          <a:lstStyle/>
          <a:p>
            <a:r>
              <a:rPr lang="en-US" dirty="0" smtClean="0"/>
              <a:t>In the fall of 1775, the Continental Congress decided to create a navy. In February 1776, 8 merchant vessels had been adapted for combat. Shortly after, the Continental Navy attacked the British naval supply base in the Bahamas. After successfully capturing the base, the Continental Navy focused on seizing British supply ships and weakening the naval forces. </a:t>
            </a:r>
            <a:endParaRPr lang="en-US" dirty="0"/>
          </a:p>
        </p:txBody>
      </p:sp>
    </p:spTree>
    <p:extLst>
      <p:ext uri="{BB962C8B-B14F-4D97-AF65-F5344CB8AC3E}">
        <p14:creationId xmlns:p14="http://schemas.microsoft.com/office/powerpoint/2010/main" val="540606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the French officially declared their support for the Patriots, the French navy aided the Continental Navy.</a:t>
            </a:r>
          </a:p>
          <a:p>
            <a:r>
              <a:rPr lang="en-US" dirty="0" smtClean="0"/>
              <a:t>The Patriots used fewer than 100 of their own ships over the course of the war. Nevertheless, the British lost more than 200 ships to the small but effective Continental Navy.</a:t>
            </a:r>
            <a:endParaRPr lang="en-US" dirty="0"/>
          </a:p>
        </p:txBody>
      </p:sp>
    </p:spTree>
    <p:extLst>
      <p:ext uri="{BB962C8B-B14F-4D97-AF65-F5344CB8AC3E}">
        <p14:creationId xmlns:p14="http://schemas.microsoft.com/office/powerpoint/2010/main" val="152460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smtClean="0"/>
              <a:t>At this meeting, the delegates determined what to do about the crisis in Massachusetts and the British abusing their authority. They determined:</a:t>
            </a:r>
          </a:p>
          <a:p>
            <a:pPr lvl="1"/>
            <a:r>
              <a:rPr lang="en-US" dirty="0" smtClean="0"/>
              <a:t>Continue their boycott of British goods</a:t>
            </a:r>
          </a:p>
          <a:p>
            <a:pPr lvl="1"/>
            <a:r>
              <a:rPr lang="en-US" dirty="0" smtClean="0"/>
              <a:t>Warn their militias to be prepared to assemble if violence broke out</a:t>
            </a:r>
          </a:p>
          <a:p>
            <a:pPr lvl="1"/>
            <a:r>
              <a:rPr lang="en-US" dirty="0" smtClean="0"/>
              <a:t>Wrote a </a:t>
            </a:r>
            <a:r>
              <a:rPr lang="en-US" b="1" dirty="0" smtClean="0"/>
              <a:t>Declaration of Resolves </a:t>
            </a:r>
            <a:r>
              <a:rPr lang="en-US" dirty="0" smtClean="0"/>
              <a:t>(list of 10 resolutions to be sent to the King that stated their rights)</a:t>
            </a:r>
          </a:p>
          <a:p>
            <a:r>
              <a:rPr lang="en-US" dirty="0" smtClean="0"/>
              <a:t>They decided to meet again in May 1775 if the king didn’t acknowledge these rights.</a:t>
            </a:r>
          </a:p>
          <a:p>
            <a:endParaRPr lang="en-US" dirty="0"/>
          </a:p>
        </p:txBody>
      </p:sp>
    </p:spTree>
    <p:extLst>
      <p:ext uri="{BB962C8B-B14F-4D97-AF65-F5344CB8AC3E}">
        <p14:creationId xmlns:p14="http://schemas.microsoft.com/office/powerpoint/2010/main" val="1914906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7.4 Questions</a:t>
            </a:r>
            <a:endParaRPr lang="en-US" dirty="0"/>
          </a:p>
        </p:txBody>
      </p:sp>
      <p:sp>
        <p:nvSpPr>
          <p:cNvPr id="3" name="Content Placeholder 2"/>
          <p:cNvSpPr>
            <a:spLocks noGrp="1"/>
          </p:cNvSpPr>
          <p:nvPr>
            <p:ph idx="1"/>
          </p:nvPr>
        </p:nvSpPr>
        <p:spPr/>
        <p:txBody>
          <a:bodyPr/>
          <a:lstStyle/>
          <a:p>
            <a:r>
              <a:rPr lang="en-US" dirty="0" smtClean="0"/>
              <a:t>1. Why can the Battle of Saratoga be considered a turning point in the American Revolution?</a:t>
            </a:r>
          </a:p>
          <a:p>
            <a:r>
              <a:rPr lang="en-US" dirty="0" smtClean="0"/>
              <a:t>2. What type of strategy did Washington use for capturing Trenton and Princeton?</a:t>
            </a:r>
          </a:p>
          <a:p>
            <a:r>
              <a:rPr lang="en-US" dirty="0" smtClean="0"/>
              <a:t>3. Why did Spain and France decide to support the Patriot cause?</a:t>
            </a:r>
            <a:endParaRPr lang="en-US" dirty="0"/>
          </a:p>
        </p:txBody>
      </p:sp>
    </p:spTree>
    <p:extLst>
      <p:ext uri="{BB962C8B-B14F-4D97-AF65-F5344CB8AC3E}">
        <p14:creationId xmlns:p14="http://schemas.microsoft.com/office/powerpoint/2010/main" val="1522380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Shot Heard Round the World</a:t>
            </a:r>
            <a:endParaRPr lang="en-US" dirty="0"/>
          </a:p>
        </p:txBody>
      </p:sp>
      <p:sp>
        <p:nvSpPr>
          <p:cNvPr id="3" name="Content Placeholder 2"/>
          <p:cNvSpPr>
            <a:spLocks noGrp="1"/>
          </p:cNvSpPr>
          <p:nvPr>
            <p:ph idx="1"/>
          </p:nvPr>
        </p:nvSpPr>
        <p:spPr/>
        <p:txBody>
          <a:bodyPr/>
          <a:lstStyle/>
          <a:p>
            <a:r>
              <a:rPr lang="en-US" dirty="0" smtClean="0"/>
              <a:t>In April 1775, British general Thomas Gage received orders to seize Boston militia’s weapons, which were stored in Concord (a city 20 miles west of Boston). </a:t>
            </a:r>
          </a:p>
          <a:p>
            <a:r>
              <a:rPr lang="en-US" dirty="0" smtClean="0"/>
              <a:t>Gage tried to keep the plan a secret, but spies informed the Sons of Liberty of the plan. </a:t>
            </a:r>
            <a:endParaRPr lang="en-US" dirty="0"/>
          </a:p>
        </p:txBody>
      </p:sp>
    </p:spTree>
    <p:extLst>
      <p:ext uri="{BB962C8B-B14F-4D97-AF65-F5344CB8AC3E}">
        <p14:creationId xmlns:p14="http://schemas.microsoft.com/office/powerpoint/2010/main" val="271840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On April 18, 1775, Paul Revere and William Dawes received word that the British were crossing the Charles River to march toward Concord. They hopped on their horses and warned the militia that the “British were coming”.</a:t>
            </a:r>
          </a:p>
        </p:txBody>
      </p:sp>
    </p:spTree>
    <p:extLst>
      <p:ext uri="{BB962C8B-B14F-4D97-AF65-F5344CB8AC3E}">
        <p14:creationId xmlns:p14="http://schemas.microsoft.com/office/powerpoint/2010/main" val="156252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next morning, 70 militia members met the British troops at Lexington (a town near Concord). </a:t>
            </a:r>
          </a:p>
          <a:p>
            <a:r>
              <a:rPr lang="en-US" dirty="0" smtClean="0"/>
              <a:t>A shot was fired and no one knows which side fired the shot, but the battle began. Minutes later, it was over and the outnumbered militia suffered 8 dead and 10 wounded soldiers. </a:t>
            </a:r>
          </a:p>
          <a:p>
            <a:endParaRPr lang="en-US" dirty="0"/>
          </a:p>
        </p:txBody>
      </p:sp>
    </p:spTree>
    <p:extLst>
      <p:ext uri="{BB962C8B-B14F-4D97-AF65-F5344CB8AC3E}">
        <p14:creationId xmlns:p14="http://schemas.microsoft.com/office/powerpoint/2010/main" val="394496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British marched on to Concord in search of the weapons, but did not find any because they were already hidden. </a:t>
            </a:r>
          </a:p>
          <a:p>
            <a:r>
              <a:rPr lang="en-US" dirty="0" smtClean="0"/>
              <a:t>As the British retreated to Boston, they were fired upon by the colonists. By the time the British reached Boston, they suffered 250 casualties, in comparison to the 100 colonist casualties.</a:t>
            </a:r>
            <a:endParaRPr lang="en-US" dirty="0"/>
          </a:p>
        </p:txBody>
      </p:sp>
    </p:spTree>
    <p:extLst>
      <p:ext uri="{BB962C8B-B14F-4D97-AF65-F5344CB8AC3E}">
        <p14:creationId xmlns:p14="http://schemas.microsoft.com/office/powerpoint/2010/main" val="291584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Continental Congress</a:t>
            </a:r>
            <a:endParaRPr lang="en-US" dirty="0"/>
          </a:p>
        </p:txBody>
      </p:sp>
      <p:sp>
        <p:nvSpPr>
          <p:cNvPr id="3" name="Content Placeholder 2"/>
          <p:cNvSpPr>
            <a:spLocks noGrp="1"/>
          </p:cNvSpPr>
          <p:nvPr>
            <p:ph idx="1"/>
          </p:nvPr>
        </p:nvSpPr>
        <p:spPr/>
        <p:txBody>
          <a:bodyPr/>
          <a:lstStyle/>
          <a:p>
            <a:r>
              <a:rPr lang="en-US" dirty="0" smtClean="0"/>
              <a:t>May 1775: representatives from 12 of the 13 colonies met in Philadelphia to determine how to act. They decided:</a:t>
            </a:r>
          </a:p>
          <a:p>
            <a:pPr lvl="1"/>
            <a:r>
              <a:rPr lang="en-US" dirty="0" smtClean="0"/>
              <a:t>Not to break away from Britain</a:t>
            </a:r>
          </a:p>
          <a:p>
            <a:pPr lvl="1"/>
            <a:r>
              <a:rPr lang="en-US" dirty="0" smtClean="0"/>
              <a:t>Organize a Continental Army with George Washington as the army commander</a:t>
            </a:r>
          </a:p>
          <a:p>
            <a:pPr lvl="1"/>
            <a:r>
              <a:rPr lang="en-US" dirty="0" smtClean="0"/>
              <a:t>Wrote the </a:t>
            </a:r>
            <a:r>
              <a:rPr lang="en-US" b="1" dirty="0" smtClean="0"/>
              <a:t>Olive Branch Petition </a:t>
            </a:r>
            <a:r>
              <a:rPr lang="en-US" dirty="0" smtClean="0"/>
              <a:t>to try to restore peace with Britain.</a:t>
            </a:r>
            <a:endParaRPr lang="en-US" dirty="0"/>
          </a:p>
        </p:txBody>
      </p:sp>
    </p:spTree>
    <p:extLst>
      <p:ext uri="{BB962C8B-B14F-4D97-AF65-F5344CB8AC3E}">
        <p14:creationId xmlns:p14="http://schemas.microsoft.com/office/powerpoint/2010/main" val="3390339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2124</Words>
  <Application>Microsoft Office PowerPoint</Application>
  <PresentationFormat>On-screen Show (4:3)</PresentationFormat>
  <Paragraphs>123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Chapter 7</vt:lpstr>
      <vt:lpstr>PowerPoint Presentation</vt:lpstr>
      <vt:lpstr>First Continental Congress</vt:lpstr>
      <vt:lpstr>PowerPoint Presentation</vt:lpstr>
      <vt:lpstr>Shot Heard Round the World</vt:lpstr>
      <vt:lpstr>PowerPoint Presentation</vt:lpstr>
      <vt:lpstr>PowerPoint Presentation</vt:lpstr>
      <vt:lpstr>PowerPoint Presentation</vt:lpstr>
      <vt:lpstr>Second Continental Congress</vt:lpstr>
      <vt:lpstr>PowerPoint Presentation</vt:lpstr>
      <vt:lpstr>7.1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7.2 Questions</vt:lpstr>
      <vt:lpstr>PowerPoint Presentation</vt:lpstr>
      <vt:lpstr>PowerPoint Presentation</vt:lpstr>
      <vt:lpstr>How does the Declaration of Independence affect the colonists?</vt:lpstr>
      <vt:lpstr>PowerPoint Presentation</vt:lpstr>
      <vt:lpstr>PowerPoint Presentation</vt:lpstr>
      <vt:lpstr>PowerPoint Presentation</vt:lpstr>
      <vt:lpstr>PowerPoint Presentation</vt:lpstr>
      <vt:lpstr>PowerPoint Presentation</vt:lpstr>
      <vt:lpstr>Women in the Revolution</vt:lpstr>
      <vt:lpstr>7.3 Questions</vt:lpstr>
      <vt:lpstr>PowerPoint Presentation</vt:lpstr>
      <vt:lpstr>At the beginning of the war:</vt:lpstr>
      <vt:lpstr>PowerPoint Presentation</vt:lpstr>
      <vt:lpstr>PowerPoint Presentation</vt:lpstr>
      <vt:lpstr>Battle of Princeton</vt:lpstr>
      <vt:lpstr>PowerPoint Presentation</vt:lpstr>
      <vt:lpstr>PowerPoint Presentation</vt:lpstr>
      <vt:lpstr>Winter at Valley Forge</vt:lpstr>
      <vt:lpstr>Naval War</vt:lpstr>
      <vt:lpstr>PowerPoint Presentation</vt:lpstr>
      <vt:lpstr>7.4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Margaret</dc:creator>
  <cp:lastModifiedBy>Margaret</cp:lastModifiedBy>
  <cp:revision>16</cp:revision>
  <dcterms:created xsi:type="dcterms:W3CDTF">2014-02-06T13:35:19Z</dcterms:created>
  <dcterms:modified xsi:type="dcterms:W3CDTF">2014-02-18T12:39:36Z</dcterms:modified>
</cp:coreProperties>
</file>